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377" r:id="rId2"/>
    <p:sldId id="360" r:id="rId3"/>
    <p:sldId id="361" r:id="rId4"/>
    <p:sldId id="362" r:id="rId5"/>
    <p:sldId id="363" r:id="rId6"/>
    <p:sldId id="364" r:id="rId7"/>
    <p:sldId id="365" r:id="rId8"/>
    <p:sldId id="366" r:id="rId9"/>
    <p:sldId id="367" r:id="rId10"/>
    <p:sldId id="373" r:id="rId11"/>
    <p:sldId id="369" r:id="rId12"/>
    <p:sldId id="370" r:id="rId13"/>
    <p:sldId id="376" r:id="rId14"/>
    <p:sldId id="371" r:id="rId15"/>
    <p:sldId id="347" r:id="rId16"/>
    <p:sldId id="344" r:id="rId17"/>
    <p:sldId id="372" r:id="rId18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2C7F"/>
    <a:srgbClr val="0A0A7C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41" d="100"/>
          <a:sy n="141" d="100"/>
        </p:scale>
        <p:origin x="666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D96C38-5CC6-4E5F-B480-43626F6B2B19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DA689E-BF25-459B-AC17-D0F562D79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137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DA689E-BF25-459B-AC17-D0F562D79EC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14147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353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96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97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57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47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70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75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494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57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97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56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56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41" name="Picture 25" descr="D:\Академия управления\2025\ЗДОРОВАЯ НАЦИЯ\info_map_2_1x.jpg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74" r="13136"/>
          <a:stretch/>
        </p:blipFill>
        <p:spPr bwMode="auto">
          <a:xfrm>
            <a:off x="-61052" y="-2"/>
            <a:ext cx="4128995" cy="5146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3491880" y="630458"/>
            <a:ext cx="5245364" cy="222932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216607" y="937206"/>
            <a:ext cx="4412166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3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ЗДОРОВАЯ НАЦИЯ </a:t>
            </a:r>
            <a:br>
              <a:rPr kumimoji="0" lang="ru-RU" sz="33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33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КАК ОСНОВА РАЗВИТИЯ БЕЛАРУСИ</a:t>
            </a:r>
            <a:endParaRPr kumimoji="0" lang="ru-RU" sz="33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707904" y="884226"/>
            <a:ext cx="180020" cy="1759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306723" y="4211245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959932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175956" y="2931790"/>
            <a:ext cx="45005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3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Единый день </a:t>
            </a:r>
            <a:br>
              <a:rPr kumimoji="0" lang="ru-RU" sz="23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23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информирования населения </a:t>
            </a:r>
            <a:r>
              <a:rPr kumimoji="0" lang="ru-RU" sz="23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ru-RU" sz="23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endParaRPr kumimoji="0" lang="ru-RU" sz="2300" b="0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27934" y="4484362"/>
            <a:ext cx="12770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май 2025 г.</a:t>
            </a:r>
          </a:p>
        </p:txBody>
      </p:sp>
      <p:sp>
        <p:nvSpPr>
          <p:cNvPr id="4" name="AutoShape 2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AutoShape 4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AutoShape 6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AutoShape 8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AutoShape 4" descr="Бежим вместе! Минский полумарафон 2023 года пройдёт 10 сентября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AutoShape 6" descr="https://obzoor.by/wp-content/webp-express/webp-images/uploads/2023/08/info_map_2_1x.jpg.webp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AutoShape 8" descr="https://obzoor.by/wp-content/webp-express/webp-images/uploads/2023/08/info_map_2_1x.jpg.webp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AutoShape 10" descr="https://obzoor.by/wp-content/webp-express/webp-images/uploads/2023/08/info_map_2_1x.jpg.webp"/>
          <p:cNvSpPr>
            <a:spLocks noChangeAspect="1" noChangeArrowheads="1"/>
          </p:cNvSpPr>
          <p:nvPr/>
        </p:nvSpPr>
        <p:spPr bwMode="auto">
          <a:xfrm>
            <a:off x="1222375" y="922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AutoShape 12" descr="https://obzoor.by/wp-content/webp-express/webp-images/uploads/2023/08/info_map_2_1x.jpg.webp"/>
          <p:cNvSpPr>
            <a:spLocks noChangeAspect="1" noChangeArrowheads="1"/>
          </p:cNvSpPr>
          <p:nvPr/>
        </p:nvSpPr>
        <p:spPr bwMode="auto">
          <a:xfrm>
            <a:off x="1374775" y="1074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AutoShape 14" descr="https://obzoor.by/wp-content/webp-express/webp-images/uploads/2023/08/info_map_2_1x.jpg.webp"/>
          <p:cNvSpPr>
            <a:spLocks noChangeAspect="1" noChangeArrowheads="1"/>
          </p:cNvSpPr>
          <p:nvPr/>
        </p:nvSpPr>
        <p:spPr bwMode="auto">
          <a:xfrm>
            <a:off x="1527175" y="1227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AutoShape 16" descr="https://obzoor.by/wp-content/webp-express/webp-images/uploads/2023/08/info_map_2_1x.jpg.webp"/>
          <p:cNvSpPr>
            <a:spLocks noChangeAspect="1" noChangeArrowheads="1"/>
          </p:cNvSpPr>
          <p:nvPr/>
        </p:nvSpPr>
        <p:spPr bwMode="auto">
          <a:xfrm>
            <a:off x="1679575" y="1379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AutoShape 18" descr="https://obzoor.by/wp-content/webp-express/webp-images/uploads/2023/08/info_map_2_1x.jpg.webp"/>
          <p:cNvSpPr>
            <a:spLocks noChangeAspect="1" noChangeArrowheads="1"/>
          </p:cNvSpPr>
          <p:nvPr/>
        </p:nvSpPr>
        <p:spPr bwMode="auto">
          <a:xfrm>
            <a:off x="1831975" y="1531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AutoShape 20" descr="https://obzoor.by/wp-content/webp-express/webp-images/uploads/2023/08/info_map_2_1x.jpg.webp"/>
          <p:cNvSpPr>
            <a:spLocks noChangeAspect="1" noChangeArrowheads="1"/>
          </p:cNvSpPr>
          <p:nvPr/>
        </p:nvSpPr>
        <p:spPr bwMode="auto">
          <a:xfrm>
            <a:off x="1984375" y="1684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AutoShape 22" descr="https://obzoor.by/wp-content/webp-express/webp-images/uploads/2023/08/info_map_2_1x.jpg.webp"/>
          <p:cNvSpPr>
            <a:spLocks noChangeAspect="1" noChangeArrowheads="1"/>
          </p:cNvSpPr>
          <p:nvPr/>
        </p:nvSpPr>
        <p:spPr bwMode="auto">
          <a:xfrm>
            <a:off x="2136775" y="1836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AutoShape 24" descr="https://obzoor.by/wp-content/webp-express/webp-images/uploads/2023/08/info_map_2_1x.jpg.webp"/>
          <p:cNvSpPr>
            <a:spLocks noChangeAspect="1" noChangeArrowheads="1"/>
          </p:cNvSpPr>
          <p:nvPr/>
        </p:nvSpPr>
        <p:spPr bwMode="auto">
          <a:xfrm>
            <a:off x="2289175" y="1989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98838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11560" y="411510"/>
            <a:ext cx="4415801" cy="4387885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3108" y="658765"/>
            <a:ext cx="3886924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ОБЩЕРЕСПУБЛИКАНСКАЯ АКЦИЯ «ДАЙ ЛЕСУ НОВАЕ ЖЫЦЦЁ»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b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начало которой было положено в 2024 году Президентом Республики Беларусь </a:t>
            </a:r>
            <a:r>
              <a:rPr kumimoji="0" lang="ru-RU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А.Г.Лукашенко</a:t>
            </a: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уже второй год объединяет всех неравнодушных граждан, помогающих лесхозам восстановить белорусские леса</a:t>
            </a:r>
            <a:endParaRPr kumimoji="0" lang="ru-RU" sz="1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558097" y="25813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50221" y="3291830"/>
            <a:ext cx="38869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 2025 году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восстановлено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более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24 тыс. га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лесных насаждений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высажено 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около 40 млн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саженцев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043608" y="3723878"/>
            <a:ext cx="144016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043608" y="4229569"/>
            <a:ext cx="144016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043608" y="3705001"/>
            <a:ext cx="144016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973108" y="3147814"/>
            <a:ext cx="3742908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5220072" y="3579862"/>
            <a:ext cx="37799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В текущем году мероприятие проходило под эгидой Года благоустройства и </a:t>
            </a:r>
            <a:br>
              <a:rPr kumimoji="0" lang="ru-RU" sz="1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80-летия Победы советского народа </a:t>
            </a:r>
            <a:br>
              <a:rPr kumimoji="0" lang="ru-RU" sz="1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в Великой Отечественной войне</a:t>
            </a:r>
            <a:endParaRPr kumimoji="0" lang="ru-RU" sz="1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93239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10800000">
            <a:off x="245058" y="4803998"/>
            <a:ext cx="200206" cy="349135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 rot="5400000">
            <a:off x="8613731" y="2251319"/>
            <a:ext cx="200206" cy="86033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96681" y="339502"/>
            <a:ext cx="8547320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МИРОВОМ РЕЙТИНГЕ ПО ИНДЕКСУ ЭКОЛОГИЧЕСКОЙ ЭФФЕКТИВНОСТИ </a:t>
            </a:r>
            <a:b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(EPI, ENVIRONMENTAL PERFORMANCE INDEX) </a:t>
            </a:r>
            <a:b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Беларусь поднялась на </a:t>
            </a:r>
            <a:r>
              <a:rPr lang="ru-RU" sz="2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32-е</a:t>
            </a:r>
            <a:r>
              <a:rPr lang="ru-RU" sz="2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место из </a:t>
            </a:r>
            <a:r>
              <a:rPr lang="ru-RU" sz="2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180</a:t>
            </a:r>
            <a:r>
              <a:rPr lang="ru-RU" sz="2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стран мира (2024 год)</a:t>
            </a:r>
          </a:p>
        </p:txBody>
      </p:sp>
    </p:spTree>
    <p:extLst>
      <p:ext uri="{BB962C8B-B14F-4D97-AF65-F5344CB8AC3E}">
        <p14:creationId xmlns:p14="http://schemas.microsoft.com/office/powerpoint/2010/main" val="38534170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844" y="-164554"/>
            <a:ext cx="9144000" cy="5308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292080" y="0"/>
            <a:ext cx="3853860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347929" y="4292209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971600" y="0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768840" y="339502"/>
            <a:ext cx="3159943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ВОДНЫЕ РЕСУРСЫ БЕЛАРУСИ</a:t>
            </a:r>
          </a:p>
          <a:p>
            <a: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Насчитывается свыше 20 тыс. водотоков и 10 тыс. озер,</a:t>
            </a:r>
            <a:b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тыс. прудов</a:t>
            </a:r>
            <a:b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87 водохранилищ. </a:t>
            </a:r>
          </a:p>
          <a:p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Общая площадь водных объектов – 4,6 тыс. км² (2,2% территории). Запасы воды – 61,2 млрд м³ (подземные – 2,3 млрд м³, поверхностные – 58,9 млрд м³).</a:t>
            </a:r>
            <a:b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Используется незначительная их часть.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3984596"/>
            <a:ext cx="50341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/>
              <a:t>соответствует среднеевропейскому уровню</a:t>
            </a:r>
          </a:p>
        </p:txBody>
      </p:sp>
    </p:spTree>
    <p:extLst>
      <p:ext uri="{BB962C8B-B14F-4D97-AF65-F5344CB8AC3E}">
        <p14:creationId xmlns:p14="http://schemas.microsoft.com/office/powerpoint/2010/main" val="29064531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115616" y="829822"/>
            <a:ext cx="707825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Обеспечить мегаполис почти в два миллиона человек артезианской водой – это величайший подвиг нашего поколения. Мало кто, да вообще я не знаю таких государств, которые бы с заботой о людях подошли к этому вопросу... Это большое дело.</a:t>
            </a:r>
            <a:endParaRPr kumimoji="0" lang="ru-RU" sz="2500" b="1" i="1" u="none" strike="noStrike" kern="1200" cap="none" spc="0" normalizeH="0" baseline="0" noProof="0" dirty="0">
              <a:ln>
                <a:noFill/>
              </a:ln>
              <a:solidFill>
                <a:srgbClr val="182C7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9512" y="-236562"/>
            <a:ext cx="8426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0" b="1" i="1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“</a:t>
            </a:r>
            <a:endParaRPr kumimoji="0" lang="ru-RU" sz="16000" b="1" i="1" u="none" strike="noStrike" kern="1200" cap="none" spc="0" normalizeH="0" baseline="0" noProof="0" dirty="0">
              <a:ln>
                <a:noFill/>
              </a:ln>
              <a:solidFill>
                <a:srgbClr val="182C7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7837145" y="1851670"/>
            <a:ext cx="10195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0" b="1" i="1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“</a:t>
            </a:r>
            <a:endParaRPr kumimoji="0" lang="ru-RU" sz="16000" b="1" i="1" u="none" strike="noStrike" kern="1200" cap="none" spc="0" normalizeH="0" baseline="0" noProof="0" dirty="0">
              <a:ln>
                <a:noFill/>
              </a:ln>
              <a:solidFill>
                <a:srgbClr val="182C7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5400000">
            <a:off x="8346559" y="3954720"/>
            <a:ext cx="296762" cy="1298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60264" y="3846155"/>
            <a:ext cx="64360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Президент Республики Беларусь </a:t>
            </a:r>
            <a:r>
              <a:rPr kumimoji="0" lang="ru-RU" sz="1400" b="0" i="1" u="none" strike="noStrike" kern="1200" cap="none" spc="0" normalizeH="0" baseline="0" noProof="0" dirty="0" err="1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А.Г.Лукашенко</a:t>
            </a: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 </a:t>
            </a:r>
            <a:b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Участие в торжественном пуске артезианской воды из подземных источников для обеспечения водоснабжения </a:t>
            </a:r>
            <a:r>
              <a:rPr kumimoji="0" lang="ru-RU" sz="1400" b="0" i="1" u="none" strike="noStrike" kern="1200" cap="none" spc="0" normalizeH="0" baseline="0" noProof="0" dirty="0" err="1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г.Минска</a:t>
            </a: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b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15 января 2025 г.</a:t>
            </a:r>
          </a:p>
        </p:txBody>
      </p:sp>
    </p:spTree>
    <p:extLst>
      <p:ext uri="{BB962C8B-B14F-4D97-AF65-F5344CB8AC3E}">
        <p14:creationId xmlns:p14="http://schemas.microsoft.com/office/powerpoint/2010/main" val="38501578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10800000">
            <a:off x="245058" y="4803998"/>
            <a:ext cx="200206" cy="349135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 rot="5400000">
            <a:off x="8613731" y="2251319"/>
            <a:ext cx="200206" cy="86033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39552" y="339502"/>
            <a:ext cx="5055439" cy="770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ОБЕСПЕЧЕНИЕ КАЧЕСТВЕННОЙ ПИТЬЕВОЙ ВОДОЙ В БЕЛАРУСИ</a:t>
            </a:r>
            <a:endParaRPr lang="ru-RU" sz="2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38464" y="1142324"/>
            <a:ext cx="5273695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2016 года реализованы масштабные проекты по улучшению водоснабжения</a:t>
            </a:r>
          </a:p>
          <a:p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Построено </a:t>
            </a: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1 432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станции обезжелезивания</a:t>
            </a:r>
          </a:p>
          <a:p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Пробурено </a:t>
            </a: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71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скважина</a:t>
            </a:r>
          </a:p>
          <a:p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91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населенный пункт </a:t>
            </a:r>
            <a:r>
              <a:rPr lang="ru-RU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переподключен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 централизованным системам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94449" y="2108324"/>
            <a:ext cx="144016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  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94449" y="2463924"/>
            <a:ext cx="144016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  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94449" y="2787774"/>
            <a:ext cx="144016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  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67482" y="3507854"/>
            <a:ext cx="20263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ИТОГИ 2024 ГОДА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79715" y="3874283"/>
            <a:ext cx="3488229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schemeClr val="bg1"/>
                </a:solidFill>
              </a:rPr>
              <a:t>99,2%</a:t>
            </a:r>
            <a:r>
              <a:rPr lang="ru-RU" dirty="0">
                <a:solidFill>
                  <a:schemeClr val="bg1"/>
                </a:solidFill>
              </a:rPr>
              <a:t> населения 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(8,4 млн человек) обеспечены качественной питьевой водой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098082" y="3507854"/>
            <a:ext cx="22559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ПЛАНЫ НА 2025 ГОД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110315" y="3942971"/>
            <a:ext cx="485417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Строительство дополнительных 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250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станций обезжелезивания (преимущественно в малых населенных пунктах)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579715" y="3435846"/>
            <a:ext cx="8134119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3923928" y="3435846"/>
            <a:ext cx="0" cy="136815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3723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364191" y="3192527"/>
            <a:ext cx="266429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жителей старше 16 лет оценивают здоровье как хорошее или удовлетворительное</a:t>
            </a: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558097" y="4307901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339752" y="2649855"/>
            <a:ext cx="147027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93,5%</a:t>
            </a:r>
            <a:endParaRPr lang="ru-RU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80112" y="3363838"/>
            <a:ext cx="13420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93,8%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436621" y="3363838"/>
            <a:ext cx="13420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93,3%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0386" y="684854"/>
            <a:ext cx="7974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САМООЦЕНКА ЗДОРОВЬЯ БЕЛОРУСАМИ (2025 г.)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04023" y="1172132"/>
            <a:ext cx="5352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данным </a:t>
            </a:r>
            <a:r>
              <a:rPr lang="ru-RU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Белстата</a:t>
            </a:r>
            <a:r>
              <a:rPr 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ко Всемирному дню здоровья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658136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71600" y="440960"/>
            <a:ext cx="36004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rgbClr val="0A0A7C"/>
                </a:solidFill>
              </a:rPr>
              <a:t>Здоровье нации – </a:t>
            </a:r>
            <a:br>
              <a:rPr lang="ru-RU" sz="2400" b="1" i="1" dirty="0">
                <a:solidFill>
                  <a:srgbClr val="0A0A7C"/>
                </a:solidFill>
              </a:rPr>
            </a:br>
            <a:r>
              <a:rPr lang="ru-RU" sz="2400" b="1" i="1" dirty="0">
                <a:solidFill>
                  <a:srgbClr val="0A0A7C"/>
                </a:solidFill>
              </a:rPr>
              <a:t>это забота не только медиков, но и каждого из нас. Без физической активности, занятий спортом не будет здоровых детей, людей, здоровой нации в целом.</a:t>
            </a:r>
            <a:endParaRPr lang="ru-RU" sz="2200" b="1" i="1" kern="700" spc="-100" dirty="0">
              <a:solidFill>
                <a:srgbClr val="0A0A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15037" y="-308570"/>
            <a:ext cx="842621" cy="1191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rgbClr val="182C7F"/>
                </a:solidFill>
              </a:rPr>
              <a:t>“</a:t>
            </a:r>
            <a:endParaRPr lang="ru-RU" sz="16000" b="1" i="1" dirty="0">
              <a:solidFill>
                <a:srgbClr val="182C7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4422073" y="2854946"/>
            <a:ext cx="1121528" cy="1310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rgbClr val="182C7F"/>
                </a:solidFill>
              </a:rPr>
              <a:t>“</a:t>
            </a:r>
            <a:endParaRPr lang="ru-RU" sz="16000" b="1" i="1" dirty="0">
              <a:solidFill>
                <a:srgbClr val="182C7F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5400000">
            <a:off x="8346559" y="3954720"/>
            <a:ext cx="296762" cy="1298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974847" y="3849891"/>
            <a:ext cx="43892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>
                <a:solidFill>
                  <a:srgbClr val="182C7F"/>
                </a:solidFill>
              </a:rPr>
              <a:t>Президент Республики Беларусь </a:t>
            </a:r>
            <a:r>
              <a:rPr lang="ru-RU" sz="1400" i="1" dirty="0" err="1">
                <a:solidFill>
                  <a:srgbClr val="182C7F"/>
                </a:solidFill>
              </a:rPr>
              <a:t>А.Г.Лукашенко</a:t>
            </a:r>
            <a:r>
              <a:rPr lang="ru-RU" sz="1400" i="1" dirty="0">
                <a:solidFill>
                  <a:srgbClr val="182C7F"/>
                </a:solidFill>
              </a:rPr>
              <a:t> </a:t>
            </a:r>
            <a:br>
              <a:rPr lang="ru-RU" sz="1400" i="1" dirty="0">
                <a:solidFill>
                  <a:srgbClr val="182C7F"/>
                </a:solidFill>
              </a:rPr>
            </a:br>
            <a:endParaRPr lang="ru-RU" sz="1400" i="1" dirty="0">
              <a:solidFill>
                <a:srgbClr val="0A0A7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2943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7937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697508"/>
            <a:ext cx="7981668" cy="881428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D:\Академия управления\фото1\лого академии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51624" y="855358"/>
            <a:ext cx="2727398" cy="565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5400000">
            <a:off x="7828601" y="3281661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4014192" y="2715765"/>
            <a:ext cx="37981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Статистический обзор ко Всемирному дню здоровья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41548" y="1802608"/>
            <a:ext cx="2472644" cy="2472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0307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71600" y="375506"/>
            <a:ext cx="7200800" cy="82809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331640" y="558719"/>
            <a:ext cx="698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МЕДИЦИНСКАЯ СИСТЕМА БЕЛАРУСИ (2024 ГОД)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2819118"/>
            <a:ext cx="266429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МЕДИЦИНСКАЯ ИНФРАСТРУКТУРА</a:t>
            </a:r>
          </a:p>
          <a:p>
            <a:r>
              <a:rPr lang="ru-RU" sz="2000" b="1" dirty="0"/>
              <a:t>553</a:t>
            </a:r>
            <a:r>
              <a:rPr lang="ru-RU" sz="1600" dirty="0"/>
              <a:t> больницы</a:t>
            </a:r>
          </a:p>
          <a:p>
            <a:r>
              <a:rPr lang="ru-RU" sz="2000" b="1" dirty="0"/>
              <a:t>1 394</a:t>
            </a:r>
            <a:r>
              <a:rPr lang="ru-RU" sz="1600" dirty="0"/>
              <a:t> поликлиники и амбулатории</a:t>
            </a:r>
          </a:p>
          <a:p>
            <a:r>
              <a:rPr lang="ru-RU" sz="2000" b="1" dirty="0"/>
              <a:t>69 783</a:t>
            </a:r>
            <a:r>
              <a:rPr lang="ru-RU" sz="1600" dirty="0"/>
              <a:t> койки краткосрочного пребывания</a:t>
            </a: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558097" y="4307901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419872" y="2819118"/>
            <a:ext cx="266429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МЕДИЦИНСКИЕ КАДРЫ</a:t>
            </a:r>
            <a:endParaRPr lang="ru-RU" dirty="0"/>
          </a:p>
          <a:p>
            <a:r>
              <a:rPr lang="ru-RU" sz="2000" b="1" dirty="0"/>
              <a:t>41 467</a:t>
            </a:r>
            <a:r>
              <a:rPr lang="ru-RU" sz="1600" dirty="0"/>
              <a:t> практикующих врачей</a:t>
            </a:r>
          </a:p>
          <a:p>
            <a:r>
              <a:rPr lang="ru-RU" sz="2000" b="1" dirty="0"/>
              <a:t>111 448</a:t>
            </a:r>
            <a:r>
              <a:rPr lang="ru-RU" sz="1600" dirty="0"/>
              <a:t> средних медработников</a:t>
            </a:r>
          </a:p>
          <a:p>
            <a:r>
              <a:rPr lang="ru-RU" sz="1200" i="1" dirty="0"/>
              <a:t>Обеспеченность данными категориями работников выше, чем в Швейцарии, Болгарии, Литве, Нидерландах, Австрии и Исландии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408812" y="2809311"/>
            <a:ext cx="212362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ДОСТУПНОСТЬ МЕДИЦИНЫ</a:t>
            </a:r>
            <a:endParaRPr lang="ru-RU" dirty="0"/>
          </a:p>
          <a:p>
            <a:r>
              <a:rPr lang="ru-RU" sz="1600" dirty="0"/>
              <a:t>гражданам обеспечен </a:t>
            </a:r>
            <a:r>
              <a:rPr lang="ru-RU" sz="2000" b="1" dirty="0"/>
              <a:t>100%</a:t>
            </a:r>
            <a:r>
              <a:rPr lang="ru-RU" dirty="0"/>
              <a:t> </a:t>
            </a:r>
            <a:r>
              <a:rPr lang="ru-RU" sz="1600" dirty="0"/>
              <a:t>доступ к </a:t>
            </a:r>
            <a:r>
              <a:rPr lang="ru-RU" sz="1600" dirty="0" err="1"/>
              <a:t>медуслугам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057752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292080" y="0"/>
            <a:ext cx="3853860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347929" y="4298627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971600" y="0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652120" y="1522433"/>
            <a:ext cx="3312368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ru-RU" sz="1400" dirty="0">
                <a:solidFill>
                  <a:schemeClr val="bg1"/>
                </a:solidFill>
              </a:rPr>
              <a:t>Строительные работы проводятся на </a:t>
            </a:r>
            <a:r>
              <a:rPr lang="ru-RU" sz="2000" b="1" dirty="0">
                <a:solidFill>
                  <a:schemeClr val="bg1"/>
                </a:solidFill>
              </a:rPr>
              <a:t>166</a:t>
            </a:r>
            <a:r>
              <a:rPr lang="ru-RU" sz="1600" dirty="0">
                <a:solidFill>
                  <a:schemeClr val="bg1"/>
                </a:solidFill>
              </a:rPr>
              <a:t> </a:t>
            </a:r>
            <a:r>
              <a:rPr lang="ru-RU" sz="1400" dirty="0">
                <a:solidFill>
                  <a:schemeClr val="bg1"/>
                </a:solidFill>
              </a:rPr>
              <a:t>объектах в рамках Госпрограммы «Здоровье народа и демографическая безопасность»</a:t>
            </a:r>
            <a:endParaRPr lang="en-US" sz="1400" dirty="0">
              <a:solidFill>
                <a:schemeClr val="bg1"/>
              </a:solidFill>
            </a:endParaRPr>
          </a:p>
          <a:p>
            <a:pPr>
              <a:lnSpc>
                <a:spcPts val="1800"/>
              </a:lnSpc>
            </a:pPr>
            <a:r>
              <a:rPr lang="ru-RU" sz="1600" dirty="0">
                <a:solidFill>
                  <a:schemeClr val="bg1"/>
                </a:solidFill>
              </a:rPr>
              <a:t/>
            </a:r>
            <a:br>
              <a:rPr lang="ru-RU" sz="1600" dirty="0">
                <a:solidFill>
                  <a:schemeClr val="bg1"/>
                </a:solidFill>
              </a:rPr>
            </a:br>
            <a:r>
              <a:rPr lang="ru-RU" sz="1600" b="1" dirty="0">
                <a:solidFill>
                  <a:schemeClr val="bg1"/>
                </a:solidFill>
              </a:rPr>
              <a:t>КЛЮЧЕВЫЕ ПРОЕКТЫ:</a:t>
            </a:r>
            <a:endParaRPr lang="ru-RU" sz="1600" dirty="0">
              <a:solidFill>
                <a:schemeClr val="bg1"/>
              </a:solidFill>
            </a:endParaRPr>
          </a:p>
          <a:p>
            <a:pPr>
              <a:lnSpc>
                <a:spcPts val="1800"/>
              </a:lnSpc>
            </a:pPr>
            <a:r>
              <a:rPr lang="ru-RU" sz="1600" dirty="0">
                <a:solidFill>
                  <a:schemeClr val="bg1"/>
                </a:solidFill>
              </a:rPr>
              <a:t>Реконструкция </a:t>
            </a:r>
            <a:r>
              <a:rPr lang="ru-RU" sz="1600" b="1" dirty="0">
                <a:solidFill>
                  <a:schemeClr val="bg1"/>
                </a:solidFill>
              </a:rPr>
              <a:t>РНПЦ детской онкологии, иммунологии и гематологии</a:t>
            </a:r>
            <a:endParaRPr lang="ru-RU" sz="1600" dirty="0">
              <a:solidFill>
                <a:schemeClr val="bg1"/>
              </a:solidFill>
            </a:endParaRPr>
          </a:p>
          <a:p>
            <a:pPr>
              <a:lnSpc>
                <a:spcPts val="1800"/>
              </a:lnSpc>
            </a:pPr>
            <a:r>
              <a:rPr lang="ru-RU" sz="1600">
                <a:solidFill>
                  <a:schemeClr val="bg1"/>
                </a:solidFill>
              </a:rPr>
              <a:t>Реконструкция </a:t>
            </a:r>
            <a:r>
              <a:rPr lang="ru-RU" sz="1600" b="1" dirty="0">
                <a:solidFill>
                  <a:schemeClr val="bg1"/>
                </a:solidFill>
              </a:rPr>
              <a:t>Республиканской клинической больницы медицинской реабилитации</a:t>
            </a:r>
            <a:endParaRPr lang="ru-RU" sz="1600" dirty="0">
              <a:solidFill>
                <a:schemeClr val="bg1"/>
              </a:solidFill>
            </a:endParaRPr>
          </a:p>
          <a:p>
            <a:pPr>
              <a:lnSpc>
                <a:spcPts val="1800"/>
              </a:lnSpc>
            </a:pPr>
            <a:r>
              <a:rPr lang="ru-RU" sz="1600" dirty="0">
                <a:solidFill>
                  <a:schemeClr val="bg1"/>
                </a:solidFill>
              </a:rPr>
              <a:t>Обновление медучреждений в </a:t>
            </a:r>
            <a:r>
              <a:rPr lang="ru-RU" sz="1600" b="1" dirty="0">
                <a:solidFill>
                  <a:schemeClr val="bg1"/>
                </a:solidFill>
              </a:rPr>
              <a:t>Брестской, Витебской и Гродненской областях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652120" y="349771"/>
            <a:ext cx="3312368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МОДЕРНИЗАЦИЯ МЕДИЦИНСКОЙ ИНФРАСТРУКТУРЫ</a:t>
            </a:r>
          </a:p>
          <a:p>
            <a:r>
              <a:rPr lang="ru-RU" sz="17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(2025 ГОД)</a:t>
            </a:r>
            <a:endParaRPr lang="ru-RU" sz="17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473228" y="2785293"/>
            <a:ext cx="144016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  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490666" y="3723878"/>
            <a:ext cx="144016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  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490666" y="4361681"/>
            <a:ext cx="144016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54742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292080" y="0"/>
            <a:ext cx="3853860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-19844" y="483517"/>
            <a:ext cx="4879876" cy="1179303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37939" y="2746306"/>
            <a:ext cx="4176464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2025 год запланировано </a:t>
            </a:r>
            <a:b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оснащение учреждений здравоохранения еще </a:t>
            </a:r>
          </a:p>
          <a:p>
            <a:r>
              <a:rPr lang="ru-RU" sz="3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114 единицами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высокотехнологичного медицинского оборудования.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548312" y="693325"/>
            <a:ext cx="3456385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00" b="1" dirty="0">
                <a:solidFill>
                  <a:schemeClr val="bg1"/>
                </a:solidFill>
              </a:rPr>
              <a:t>НА СЕГОДНЯШНИЙ ДЕНЬ ПАРК ВЫСОКОТЕХНОЛОГИЧНОГО ОБОРУДОВАНИЯ СОСТАВЛЯЕТ </a:t>
            </a:r>
            <a:r>
              <a:rPr lang="ru-RU" sz="3000" b="1" dirty="0">
                <a:solidFill>
                  <a:schemeClr val="bg1"/>
                </a:solidFill>
              </a:rPr>
              <a:t>311 ЕДИНИЦ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876553" y="2283718"/>
            <a:ext cx="3128144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Компьютерные 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томографы - </a:t>
            </a:r>
            <a:r>
              <a:rPr lang="ru-RU" sz="2200" b="1" dirty="0">
                <a:solidFill>
                  <a:schemeClr val="bg1"/>
                </a:solidFill>
              </a:rPr>
              <a:t>170</a:t>
            </a: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Магнитно-резонансные томографы - </a:t>
            </a:r>
            <a:r>
              <a:rPr lang="ru-RU" sz="2200" b="1" dirty="0">
                <a:solidFill>
                  <a:schemeClr val="bg1"/>
                </a:solidFill>
              </a:rPr>
              <a:t>64</a:t>
            </a: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 err="1">
                <a:solidFill>
                  <a:schemeClr val="bg1"/>
                </a:solidFill>
              </a:rPr>
              <a:t>Ангиографы</a:t>
            </a:r>
            <a:r>
              <a:rPr lang="ru-RU" dirty="0">
                <a:solidFill>
                  <a:schemeClr val="bg1"/>
                </a:solidFill>
              </a:rPr>
              <a:t> - </a:t>
            </a:r>
            <a:r>
              <a:rPr lang="ru-RU" sz="2200" b="1" dirty="0">
                <a:solidFill>
                  <a:schemeClr val="bg1"/>
                </a:solidFill>
              </a:rPr>
              <a:t>52</a:t>
            </a: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Линейные ускорители - </a:t>
            </a:r>
            <a:r>
              <a:rPr lang="ru-RU" sz="2200" b="1" dirty="0">
                <a:solidFill>
                  <a:schemeClr val="bg1"/>
                </a:solidFill>
              </a:rPr>
              <a:t>25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703451" y="2408849"/>
            <a:ext cx="144016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   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703451" y="3046158"/>
            <a:ext cx="144016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   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698764" y="3683467"/>
            <a:ext cx="144016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  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697670" y="4022821"/>
            <a:ext cx="144016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   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437939" y="589986"/>
            <a:ext cx="4146859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ПЛАНОВОЕ ОСНАЩЕНИЕ ВЫСОКОТЕХНОЛОГИЧНЫМ ОБОРУДОВАНИЕМ ВСЕХ ТЕРРИТОРИЙ</a:t>
            </a:r>
            <a:endParaRPr lang="ru-RU" sz="3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919037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292080" y="0"/>
            <a:ext cx="3853860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347929" y="4292209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971600" y="0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159732" y="870569"/>
            <a:ext cx="14401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182C7F"/>
                </a:solidFill>
              </a:rPr>
              <a:t>1 800</a:t>
            </a:r>
            <a:endParaRPr lang="ru-RU" sz="4000" b="1" dirty="0">
              <a:solidFill>
                <a:srgbClr val="182C7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548312" y="483518"/>
            <a:ext cx="345638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БЕЛОРУССКАЯ ФАРМАЦЕВТИКА </a:t>
            </a:r>
            <a:br>
              <a:rPr lang="ru-RU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2024 ГОДУ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876553" y="2283718"/>
            <a:ext cx="3128144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</a:rPr>
              <a:t>Зарегистрировано </a:t>
            </a:r>
            <a:br>
              <a:rPr lang="ru-RU" sz="2000" dirty="0">
                <a:solidFill>
                  <a:schemeClr val="bg1"/>
                </a:solidFill>
              </a:rPr>
            </a:br>
            <a:r>
              <a:rPr lang="ru-RU" sz="2000" b="1" dirty="0">
                <a:solidFill>
                  <a:schemeClr val="bg1"/>
                </a:solidFill>
              </a:rPr>
              <a:t>67 новых препаратов</a:t>
            </a:r>
          </a:p>
          <a:p>
            <a:endParaRPr lang="ru-RU" sz="2000" dirty="0">
              <a:solidFill>
                <a:schemeClr val="bg1"/>
              </a:solidFill>
            </a:endParaRPr>
          </a:p>
          <a:p>
            <a:r>
              <a:rPr lang="ru-RU" sz="2000" b="1" dirty="0">
                <a:solidFill>
                  <a:schemeClr val="bg1"/>
                </a:solidFill>
              </a:rPr>
              <a:t>50%</a:t>
            </a:r>
            <a:r>
              <a:rPr lang="ru-RU" sz="2000" dirty="0">
                <a:solidFill>
                  <a:schemeClr val="bg1"/>
                </a:solidFill>
              </a:rPr>
              <a:t> рынка - доля отечественных лекарств в стоимостном выражении </a:t>
            </a:r>
            <a:r>
              <a:rPr lang="ru-RU" sz="1700" i="1" dirty="0">
                <a:solidFill>
                  <a:schemeClr val="bg1"/>
                </a:solidFill>
              </a:rPr>
              <a:t>(</a:t>
            </a:r>
            <a:r>
              <a:rPr lang="ru-RU" sz="1700" b="1" i="1" dirty="0">
                <a:solidFill>
                  <a:schemeClr val="bg1"/>
                </a:solidFill>
              </a:rPr>
              <a:t>самый высокий </a:t>
            </a:r>
            <a:r>
              <a:rPr lang="ru-RU" sz="1700" i="1" dirty="0">
                <a:solidFill>
                  <a:schemeClr val="bg1"/>
                </a:solidFill>
              </a:rPr>
              <a:t>показатель в сравнении с сопредельными странами)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703451" y="2408849"/>
            <a:ext cx="144016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  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703451" y="3335094"/>
            <a:ext cx="144016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   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195736" y="1443251"/>
            <a:ext cx="2808312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ru-RU" sz="2000" dirty="0">
                <a:solidFill>
                  <a:srgbClr val="0A0A7C"/>
                </a:solidFill>
              </a:rPr>
              <a:t>наименований лекарственных средств</a:t>
            </a:r>
            <a:endParaRPr lang="ru-RU" sz="2000" b="1" dirty="0">
              <a:solidFill>
                <a:srgbClr val="0A0A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087724" y="3003798"/>
            <a:ext cx="29163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0A0A7C"/>
                </a:solidFill>
              </a:rPr>
              <a:t> </a:t>
            </a:r>
            <a:r>
              <a:rPr lang="ru-RU" sz="3000" b="1" dirty="0">
                <a:solidFill>
                  <a:srgbClr val="0A0A7C"/>
                </a:solidFill>
              </a:rPr>
              <a:t>более</a:t>
            </a:r>
            <a:r>
              <a:rPr lang="ru-RU" sz="4000" b="1" dirty="0">
                <a:solidFill>
                  <a:srgbClr val="0A0A7C"/>
                </a:solidFill>
              </a:rPr>
              <a:t> 760</a:t>
            </a:r>
            <a:endParaRPr lang="ru-RU" sz="4000" b="1" dirty="0">
              <a:solidFill>
                <a:srgbClr val="0A0A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195736" y="3535287"/>
            <a:ext cx="3024336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ru-RU" sz="2000" dirty="0">
                <a:solidFill>
                  <a:srgbClr val="0A0A7C"/>
                </a:solidFill>
              </a:rPr>
              <a:t>препаратов </a:t>
            </a:r>
            <a:br>
              <a:rPr lang="ru-RU" sz="2000" dirty="0">
                <a:solidFill>
                  <a:srgbClr val="0A0A7C"/>
                </a:solidFill>
              </a:rPr>
            </a:br>
            <a:r>
              <a:rPr lang="ru-RU" sz="2000" dirty="0">
                <a:solidFill>
                  <a:srgbClr val="0A0A7C"/>
                </a:solidFill>
              </a:rPr>
              <a:t>производится холдингом</a:t>
            </a:r>
            <a:endParaRPr lang="ru-RU" sz="2000" b="1" dirty="0">
              <a:solidFill>
                <a:srgbClr val="0A0A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297386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 rot="5400000">
            <a:off x="347929" y="4292209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971600" y="0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51213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 rot="5400000">
            <a:off x="347929" y="4292209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971600" y="0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381462" y="483518"/>
            <a:ext cx="54006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>
                <a:solidFill>
                  <a:srgbClr val="0A0A7C"/>
                </a:solidFill>
              </a:rPr>
              <a:t>ТУРИСТИЧЕСКИЕ ПРЕДПОЧТЕНИЯ БЕЛОРУСОВ (2024 Г.)</a:t>
            </a:r>
            <a:endParaRPr lang="ru-RU" sz="2500" b="1" dirty="0">
              <a:solidFill>
                <a:srgbClr val="0A0A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054503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10800000">
            <a:off x="245058" y="4803998"/>
            <a:ext cx="200206" cy="349135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 rot="5400000">
            <a:off x="8613731" y="43911"/>
            <a:ext cx="200206" cy="86033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334144" y="2355726"/>
            <a:ext cx="3894040" cy="83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</a:pPr>
            <a:r>
              <a:rPr lang="ru-RU" sz="2000" b="1" dirty="0"/>
              <a:t>Санаторно-курортный комплекс Беларуси состоит из </a:t>
            </a:r>
            <a:r>
              <a:rPr lang="ru-RU" sz="2500" b="1" dirty="0"/>
              <a:t>287</a:t>
            </a:r>
            <a:r>
              <a:rPr lang="ru-RU" sz="2000" b="1" dirty="0"/>
              <a:t> организаций оздоровления</a:t>
            </a:r>
            <a:endParaRPr lang="ru-RU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2699792" y="440474"/>
            <a:ext cx="5942034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ru-RU" sz="2500" b="1" dirty="0">
                <a:solidFill>
                  <a:srgbClr val="0A0A7C"/>
                </a:solidFill>
              </a:rPr>
              <a:t>Лечебно-оздоровительный комплекс Беларуси представлен санаторно-курортными и оздоровительными организациями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3435846"/>
            <a:ext cx="43924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/>
              <a:t>97 санаторно-курортных организаций </a:t>
            </a:r>
            <a:br>
              <a:rPr lang="ru-RU" i="1" dirty="0"/>
            </a:br>
            <a:r>
              <a:rPr lang="ru-RU" i="1" dirty="0"/>
              <a:t>на 27,7 тыс. мест</a:t>
            </a:r>
            <a:br>
              <a:rPr lang="ru-RU" i="1" dirty="0"/>
            </a:br>
            <a:r>
              <a:rPr lang="ru-RU" i="1" dirty="0"/>
              <a:t>190 оздоровительных организаций </a:t>
            </a:r>
            <a:br>
              <a:rPr lang="ru-RU" i="1" dirty="0"/>
            </a:br>
            <a:r>
              <a:rPr lang="ru-RU" i="1" dirty="0"/>
              <a:t>на 33,3 тыс. мест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 rot="10800000">
            <a:off x="764604" y="3550162"/>
            <a:ext cx="206996" cy="24572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  </a:t>
            </a:r>
          </a:p>
        </p:txBody>
      </p:sp>
      <p:sp>
        <p:nvSpPr>
          <p:cNvPr id="17" name="Прямоугольник 16"/>
          <p:cNvSpPr/>
          <p:nvPr/>
        </p:nvSpPr>
        <p:spPr>
          <a:xfrm rot="10800000">
            <a:off x="764603" y="4062781"/>
            <a:ext cx="206997" cy="24572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614885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26" y="-6762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292080" y="0"/>
            <a:ext cx="3877616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347929" y="4292209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971600" y="0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804545" y="633050"/>
            <a:ext cx="3159943" cy="389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00" dirty="0">
                <a:solidFill>
                  <a:schemeClr val="bg1"/>
                </a:solidFill>
              </a:rPr>
              <a:t>В 2024 году </a:t>
            </a:r>
            <a:r>
              <a:rPr lang="ru-RU" sz="1900" b="1" dirty="0">
                <a:solidFill>
                  <a:schemeClr val="bg1"/>
                </a:solidFill>
              </a:rPr>
              <a:t>бесплатными или удешевленными</a:t>
            </a:r>
            <a:r>
              <a:rPr lang="ru-RU" sz="1900" dirty="0">
                <a:solidFill>
                  <a:schemeClr val="bg1"/>
                </a:solidFill>
              </a:rPr>
              <a:t> путевками были обеспечены </a:t>
            </a:r>
            <a:r>
              <a:rPr lang="ru-RU" sz="1900" b="1" dirty="0">
                <a:solidFill>
                  <a:schemeClr val="bg1"/>
                </a:solidFill>
              </a:rPr>
              <a:t>более 807 тыс. человек</a:t>
            </a:r>
            <a:r>
              <a:rPr lang="ru-RU" sz="1900" dirty="0">
                <a:solidFill>
                  <a:schemeClr val="bg1"/>
                </a:solidFill>
              </a:rPr>
              <a:t> </a:t>
            </a:r>
          </a:p>
          <a:p>
            <a:endParaRPr lang="ru-RU" sz="1900" dirty="0">
              <a:solidFill>
                <a:schemeClr val="bg1"/>
              </a:solidFill>
            </a:endParaRPr>
          </a:p>
          <a:p>
            <a:r>
              <a:rPr lang="ru-RU" sz="1900" b="1" dirty="0">
                <a:solidFill>
                  <a:schemeClr val="bg1"/>
                </a:solidFill>
              </a:rPr>
              <a:t>Около половины всего детского населения</a:t>
            </a:r>
            <a:r>
              <a:rPr lang="ru-RU" sz="1900" dirty="0">
                <a:solidFill>
                  <a:schemeClr val="bg1"/>
                </a:solidFill>
              </a:rPr>
              <a:t> Республики Беларусь (более 728 тыс. детей) в 2024 году были охвачены лечебно-оздоровительными услугами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631443" y="771550"/>
            <a:ext cx="144016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  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631443" y="2507729"/>
            <a:ext cx="144016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601096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7701</TotalTime>
  <Words>307</Words>
  <Application>Microsoft Office PowerPoint</Application>
  <PresentationFormat>Экран (16:9)</PresentationFormat>
  <Paragraphs>96</Paragraphs>
  <Slides>17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KOMP4</cp:lastModifiedBy>
  <cp:revision>421</cp:revision>
  <dcterms:created xsi:type="dcterms:W3CDTF">2024-07-24T10:48:12Z</dcterms:created>
  <dcterms:modified xsi:type="dcterms:W3CDTF">2025-05-14T06:26:13Z</dcterms:modified>
</cp:coreProperties>
</file>